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21"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27740-6F09-47C7-A23F-40EF71D4D2AA}" type="datetimeFigureOut">
              <a:rPr lang="en-NL" smtClean="0"/>
              <a:t>12/12/2022</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A6D44-E98F-483E-BDDF-F649B2F3910C}" type="slidenum">
              <a:rPr lang="en-NL" smtClean="0"/>
              <a:t>‹#›</a:t>
            </a:fld>
            <a:endParaRPr lang="en-NL"/>
          </a:p>
        </p:txBody>
      </p:sp>
    </p:spTree>
    <p:extLst>
      <p:ext uri="{BB962C8B-B14F-4D97-AF65-F5344CB8AC3E}">
        <p14:creationId xmlns:p14="http://schemas.microsoft.com/office/powerpoint/2010/main" val="360434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sz="1200" kern="1200" dirty="0">
                <a:solidFill>
                  <a:schemeClr val="tx1"/>
                </a:solidFill>
                <a:effectLst/>
                <a:latin typeface="+mn-lt"/>
                <a:ea typeface="+mn-ea"/>
                <a:cs typeface="+mn-cs"/>
              </a:rPr>
              <a:t>Soorten bronnen en daarbinnen weer onderscheid (zie bronvermelding onderaan):</a:t>
            </a:r>
          </a:p>
          <a:p>
            <a:pPr rtl="0"/>
            <a:endParaRPr lang="nl-NL" sz="1200" kern="1200" dirty="0">
              <a:solidFill>
                <a:schemeClr val="tx1"/>
              </a:solidFill>
              <a:effectLst/>
              <a:latin typeface="+mn-lt"/>
              <a:ea typeface="+mn-ea"/>
              <a:cs typeface="+mn-cs"/>
            </a:endParaRPr>
          </a:p>
          <a:p>
            <a:pPr rtl="0"/>
            <a:r>
              <a:rPr lang="nl-NL" sz="1200" b="1" kern="1200" dirty="0">
                <a:solidFill>
                  <a:schemeClr val="tx1"/>
                </a:solidFill>
                <a:effectLst/>
                <a:latin typeface="+mn-lt"/>
                <a:ea typeface="+mn-ea"/>
                <a:cs typeface="+mn-cs"/>
              </a:rPr>
              <a:t>Tekstuele bronnen: </a:t>
            </a:r>
            <a:r>
              <a:rPr lang="nl-NL" sz="1200" kern="1200" dirty="0">
                <a:solidFill>
                  <a:schemeClr val="tx1"/>
                </a:solidFill>
                <a:effectLst/>
                <a:latin typeface="+mn-lt"/>
                <a:ea typeface="+mn-ea"/>
                <a:cs typeface="+mn-cs"/>
              </a:rPr>
              <a:t>handgeschreven of gedrukt, gepubliceerd of ongepubliceerd.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Op de dia staat als voorbeeld een tijdschrift voor oud-pupillen van het </a:t>
            </a:r>
            <a:r>
              <a:rPr lang="nl-NL" sz="1200" kern="1200" dirty="0" err="1">
                <a:solidFill>
                  <a:schemeClr val="tx1"/>
                </a:solidFill>
                <a:effectLst/>
                <a:latin typeface="+mn-lt"/>
                <a:ea typeface="+mn-ea"/>
                <a:cs typeface="+mn-cs"/>
              </a:rPr>
              <a:t>Vincentiusweeshuis</a:t>
            </a:r>
            <a:r>
              <a:rPr lang="nl-NL" sz="1200" kern="1200" dirty="0">
                <a:solidFill>
                  <a:schemeClr val="tx1"/>
                </a:solidFill>
                <a:effectLst/>
                <a:latin typeface="+mn-lt"/>
                <a:ea typeface="+mn-ea"/>
                <a:cs typeface="+mn-cs"/>
              </a:rPr>
              <a:t>.</a:t>
            </a:r>
          </a:p>
          <a:p>
            <a:pPr rtl="0"/>
            <a:endParaRPr lang="nl-NL" sz="1200" kern="1200" dirty="0">
              <a:solidFill>
                <a:schemeClr val="tx1"/>
              </a:solidFill>
              <a:effectLst/>
              <a:latin typeface="+mn-lt"/>
              <a:ea typeface="+mn-ea"/>
              <a:cs typeface="+mn-cs"/>
            </a:endParaRPr>
          </a:p>
          <a:p>
            <a:pPr rtl="0"/>
            <a:r>
              <a:rPr lang="nl-NL" sz="1200" b="1" kern="1200" dirty="0">
                <a:solidFill>
                  <a:schemeClr val="tx1"/>
                </a:solidFill>
                <a:effectLst/>
                <a:latin typeface="+mn-lt"/>
                <a:ea typeface="+mn-ea"/>
                <a:cs typeface="+mn-cs"/>
              </a:rPr>
              <a:t>Visuele bronnen: </a:t>
            </a:r>
            <a:r>
              <a:rPr lang="nl-NL" sz="1200" kern="1200" dirty="0">
                <a:solidFill>
                  <a:schemeClr val="tx1"/>
                </a:solidFill>
                <a:effectLst/>
                <a:latin typeface="+mn-lt"/>
                <a:ea typeface="+mn-ea"/>
                <a:cs typeface="+mn-cs"/>
              </a:rPr>
              <a:t>schilderijen, posters, foto’s, films, etc. </a:t>
            </a:r>
          </a:p>
          <a:p>
            <a:pPr rtl="0"/>
            <a:r>
              <a:rPr lang="nl-NL" sz="1200" kern="1200" dirty="0">
                <a:solidFill>
                  <a:schemeClr val="tx1"/>
                </a:solidFill>
                <a:effectLst/>
                <a:latin typeface="+mn-lt"/>
                <a:ea typeface="+mn-ea"/>
                <a:cs typeface="+mn-cs"/>
              </a:rPr>
              <a:t>Op de dia staat een foto van vóór 1912 uit een fotoalbum over het </a:t>
            </a:r>
            <a:r>
              <a:rPr lang="nl-NL" sz="1200" kern="1200" dirty="0" err="1">
                <a:solidFill>
                  <a:schemeClr val="tx1"/>
                </a:solidFill>
                <a:effectLst/>
                <a:latin typeface="+mn-lt"/>
                <a:ea typeface="+mn-ea"/>
                <a:cs typeface="+mn-cs"/>
              </a:rPr>
              <a:t>Vincentiusweeshuis</a:t>
            </a:r>
            <a:r>
              <a:rPr lang="nl-NL" sz="1200" kern="1200" dirty="0">
                <a:solidFill>
                  <a:schemeClr val="tx1"/>
                </a:solidFill>
                <a:effectLst/>
                <a:latin typeface="+mn-lt"/>
                <a:ea typeface="+mn-ea"/>
                <a:cs typeface="+mn-cs"/>
              </a:rPr>
              <a:t>.</a:t>
            </a:r>
          </a:p>
          <a:p>
            <a:pPr rtl="0"/>
            <a:endParaRPr lang="nl-NL" sz="1200" kern="1200" dirty="0">
              <a:solidFill>
                <a:schemeClr val="tx1"/>
              </a:solidFill>
              <a:effectLst/>
              <a:latin typeface="+mn-lt"/>
              <a:ea typeface="+mn-ea"/>
              <a:cs typeface="+mn-cs"/>
            </a:endParaRPr>
          </a:p>
          <a:p>
            <a:pPr rtl="0"/>
            <a:r>
              <a:rPr lang="nl-NL" sz="1200" b="1" kern="1200" dirty="0">
                <a:solidFill>
                  <a:schemeClr val="tx1"/>
                </a:solidFill>
                <a:effectLst/>
                <a:latin typeface="+mn-lt"/>
                <a:ea typeface="+mn-ea"/>
                <a:cs typeface="+mn-cs"/>
              </a:rPr>
              <a:t>Materiële bronnen </a:t>
            </a:r>
            <a:r>
              <a:rPr lang="nl-NL" sz="1200" kern="1200" dirty="0">
                <a:solidFill>
                  <a:schemeClr val="tx1"/>
                </a:solidFill>
                <a:effectLst/>
                <a:latin typeface="+mn-lt"/>
                <a:ea typeface="+mn-ea"/>
                <a:cs typeface="+mn-cs"/>
              </a:rPr>
              <a:t>(kleding, eetgerei, meubels, vervoersmiddelen, muziekinstrumenten, etc.) </a:t>
            </a:r>
          </a:p>
          <a:p>
            <a:pPr rtl="0"/>
            <a:r>
              <a:rPr lang="nl-NL" sz="1200" kern="1200" dirty="0">
                <a:solidFill>
                  <a:schemeClr val="tx1"/>
                </a:solidFill>
                <a:effectLst/>
                <a:latin typeface="+mn-lt"/>
                <a:ea typeface="+mn-ea"/>
                <a:cs typeface="+mn-cs"/>
              </a:rPr>
              <a:t>Op de dia staat als voorbeeld een schoolbankje en een wajang pop wat gebruikt werd voor het maken van een schaduwspel.</a:t>
            </a:r>
          </a:p>
          <a:p>
            <a:pPr rtl="0"/>
            <a:endParaRPr lang="nl-NL" sz="1200" kern="1200" dirty="0">
              <a:solidFill>
                <a:schemeClr val="tx1"/>
              </a:solidFill>
              <a:effectLst/>
              <a:latin typeface="+mn-lt"/>
              <a:ea typeface="+mn-ea"/>
              <a:cs typeface="+mn-cs"/>
            </a:endParaRPr>
          </a:p>
          <a:p>
            <a:pPr rtl="0"/>
            <a:r>
              <a:rPr lang="nl-NL" sz="1200" b="1" kern="1200" dirty="0">
                <a:solidFill>
                  <a:schemeClr val="tx1"/>
                </a:solidFill>
                <a:effectLst/>
                <a:latin typeface="+mn-lt"/>
                <a:ea typeface="+mn-ea"/>
                <a:cs typeface="+mn-cs"/>
              </a:rPr>
              <a:t>Geluidsbronnen: </a:t>
            </a:r>
            <a:r>
              <a:rPr lang="nl-NL" sz="1200" kern="1200" dirty="0">
                <a:solidFill>
                  <a:schemeClr val="tx1"/>
                </a:solidFill>
                <a:effectLst/>
                <a:latin typeface="+mn-lt"/>
                <a:ea typeface="+mn-ea"/>
                <a:cs typeface="+mn-cs"/>
              </a:rPr>
              <a:t>interviews, opnames van een demonstratie, radio-uitzendingen over een ramp of sportwedstrijden—misschien kan docent iets op internet zoeken</a:t>
            </a:r>
          </a:p>
          <a:p>
            <a:pPr rtl="0"/>
            <a:r>
              <a:rPr lang="nl-NL" sz="1200" kern="1200" dirty="0">
                <a:solidFill>
                  <a:schemeClr val="tx1"/>
                </a:solidFill>
                <a:effectLst/>
                <a:latin typeface="+mn-lt"/>
                <a:ea typeface="+mn-ea"/>
                <a:cs typeface="+mn-cs"/>
              </a:rPr>
              <a:t>Op de dia staat een geluidsfragment uit een interview met Broeder </a:t>
            </a:r>
            <a:r>
              <a:rPr lang="nl-NL" sz="1200" kern="1200" dirty="0" err="1">
                <a:solidFill>
                  <a:schemeClr val="tx1"/>
                </a:solidFill>
                <a:effectLst/>
                <a:latin typeface="+mn-lt"/>
                <a:ea typeface="+mn-ea"/>
                <a:cs typeface="+mn-cs"/>
              </a:rPr>
              <a:t>Hilarius</a:t>
            </a:r>
            <a:r>
              <a:rPr lang="nl-NL" sz="1200" kern="1200" dirty="0">
                <a:solidFill>
                  <a:schemeClr val="tx1"/>
                </a:solidFill>
                <a:effectLst/>
                <a:latin typeface="+mn-lt"/>
                <a:ea typeface="+mn-ea"/>
                <a:cs typeface="+mn-cs"/>
              </a:rPr>
              <a:t> die werkte in het </a:t>
            </a:r>
            <a:r>
              <a:rPr lang="nl-NL" sz="1200" kern="1200" dirty="0" err="1">
                <a:solidFill>
                  <a:schemeClr val="tx1"/>
                </a:solidFill>
                <a:effectLst/>
                <a:latin typeface="+mn-lt"/>
                <a:ea typeface="+mn-ea"/>
                <a:cs typeface="+mn-cs"/>
              </a:rPr>
              <a:t>Vincentiusweeshuis</a:t>
            </a:r>
            <a:r>
              <a:rPr lang="nl-NL" sz="1200" kern="1200" dirty="0">
                <a:solidFill>
                  <a:schemeClr val="tx1"/>
                </a:solidFill>
                <a:effectLst/>
                <a:latin typeface="+mn-lt"/>
                <a:ea typeface="+mn-ea"/>
                <a:cs typeface="+mn-cs"/>
              </a:rPr>
              <a:t>.</a:t>
            </a:r>
          </a:p>
          <a:p>
            <a:pPr rtl="0"/>
            <a:endParaRPr lang="nl-NL" sz="1200" kern="1200" dirty="0">
              <a:solidFill>
                <a:schemeClr val="tx1"/>
              </a:solidFill>
              <a:effectLst/>
              <a:latin typeface="+mn-lt"/>
              <a:ea typeface="+mn-ea"/>
              <a:cs typeface="+mn-cs"/>
            </a:endParaRPr>
          </a:p>
          <a:p>
            <a:pPr rtl="0"/>
            <a:r>
              <a:rPr lang="nl-NL" sz="1200" b="1" kern="1200" dirty="0">
                <a:solidFill>
                  <a:schemeClr val="tx1"/>
                </a:solidFill>
                <a:effectLst/>
                <a:latin typeface="+mn-lt"/>
                <a:ea typeface="+mn-ea"/>
                <a:cs typeface="+mn-cs"/>
              </a:rPr>
              <a:t>Digitale bronnen. </a:t>
            </a:r>
            <a:r>
              <a:rPr lang="nl-NL" sz="1200" kern="1200" dirty="0">
                <a:solidFill>
                  <a:schemeClr val="tx1"/>
                </a:solidFill>
                <a:effectLst/>
                <a:latin typeface="+mn-lt"/>
                <a:ea typeface="+mn-ea"/>
                <a:cs typeface="+mn-cs"/>
              </a:rPr>
              <a:t>Denk aan allerlei websites, of online petities, en ook bronnencollecties die regionale archieven of het Nationaal Archief beschikbaar maken. </a:t>
            </a:r>
          </a:p>
          <a:p>
            <a:pPr>
              <a:lnSpc>
                <a:spcPct val="100000"/>
              </a:lnSpc>
              <a:tabLst>
                <a:tab pos="0" algn="l"/>
              </a:tabLst>
            </a:pPr>
            <a:r>
              <a:rPr lang="nl-NL" sz="2000" b="0" strike="noStrike" spc="-1" dirty="0">
                <a:latin typeface="Calibri"/>
              </a:rPr>
              <a:t>Zoals bijvoorbeeld deze website: https://deindischekwestie.nl/eenzijdig-interpreteren-van-gemaakte-afspraken-in-azie-ten-koste-van-opa-g-p-janssen-en-familie/</a:t>
            </a:r>
          </a:p>
          <a:p>
            <a:pPr>
              <a:lnSpc>
                <a:spcPct val="100000"/>
              </a:lnSpc>
              <a:tabLst>
                <a:tab pos="0" algn="l"/>
              </a:tabLst>
            </a:pPr>
            <a:endParaRPr lang="nl-NL" sz="2000" b="0" strike="noStrike" spc="-1"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nl-NL" sz="2000" b="1" strike="noStrike" spc="-1" dirty="0">
                <a:latin typeface="Calibri"/>
              </a:rPr>
              <a:t>Bronvermelding </a:t>
            </a:r>
            <a:br>
              <a:rPr lang="nl-NL" sz="2000" b="1" strike="noStrike" spc="-1" dirty="0">
                <a:latin typeface="Calibri"/>
              </a:rPr>
            </a:br>
            <a:r>
              <a:rPr lang="nl-NL" sz="2000" b="0" strike="noStrike" spc="-1" dirty="0">
                <a:latin typeface="Calibri"/>
              </a:rPr>
              <a:t>Afbeelding schoolbank: </a:t>
            </a:r>
            <a:r>
              <a:rPr lang="nl-NL" sz="2000" b="0" i="1" strike="noStrike" spc="-1" dirty="0">
                <a:latin typeface="Calibri" panose="020F0502020204030204" pitchFamily="34" charset="0"/>
              </a:rPr>
              <a:t>A</a:t>
            </a:r>
            <a:r>
              <a:rPr lang="nl-NL" sz="2000" i="1" dirty="0">
                <a:latin typeface="Calibri" panose="020F0502020204030204" pitchFamily="34" charset="0"/>
                <a:ea typeface="Calibri" panose="020F0502020204030204" pitchFamily="34" charset="0"/>
              </a:rPr>
              <a:t>fbeelding: door </a:t>
            </a:r>
            <a:r>
              <a:rPr lang="en-US" sz="2000" i="1" dirty="0">
                <a:latin typeface="Calibri" panose="020F0502020204030204" pitchFamily="34" charset="0"/>
                <a:ea typeface="Calibri" panose="020F0502020204030204" pitchFamily="34" charset="0"/>
              </a:rPr>
              <a:t>Gerard G. (</a:t>
            </a:r>
            <a:r>
              <a:rPr lang="en-US" sz="2000" i="1" dirty="0" err="1">
                <a:latin typeface="Calibri" panose="020F0502020204030204" pitchFamily="34" charset="0"/>
                <a:ea typeface="Calibri" panose="020F0502020204030204" pitchFamily="34" charset="0"/>
              </a:rPr>
              <a:t>bron</a:t>
            </a:r>
            <a:r>
              <a:rPr lang="en-US" sz="2000" i="1" dirty="0">
                <a:latin typeface="Calibri" panose="020F0502020204030204" pitchFamily="34" charset="0"/>
                <a:ea typeface="Calibri" panose="020F0502020204030204" pitchFamily="34" charset="0"/>
              </a:rPr>
              <a:t>: Pixabay.com) </a:t>
            </a:r>
            <a:endParaRPr lang="en-US" sz="2000" b="0" i="1" strike="noStrike" spc="0" dirty="0">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nl-NL" sz="2000" b="0" strike="noStrike" spc="-1" dirty="0">
                <a:latin typeface="Calibri"/>
              </a:rPr>
              <a:t>Afbeelding Wajang pop: </a:t>
            </a:r>
            <a:r>
              <a:rPr lang="nl-NL" sz="2000" b="0" i="1" strike="noStrike" spc="-1" dirty="0">
                <a:latin typeface="Calibri" panose="020F0502020204030204" pitchFamily="34" charset="0"/>
              </a:rPr>
              <a:t>A</a:t>
            </a:r>
            <a:r>
              <a:rPr lang="nl-NL" sz="2000" i="1" dirty="0">
                <a:latin typeface="Calibri" panose="020F0502020204030204" pitchFamily="34" charset="0"/>
                <a:ea typeface="Calibri" panose="020F0502020204030204" pitchFamily="34" charset="0"/>
              </a:rPr>
              <a:t>fbeelding: door Tropenmuseum (bron: commons.wikimedia.org)</a:t>
            </a:r>
            <a:br>
              <a:rPr lang="en-US" sz="2000" b="0" strike="noStrike" spc="0" dirty="0">
                <a:latin typeface="+mn-lt"/>
                <a:ea typeface="Calibri" panose="020F0502020204030204" pitchFamily="34" charset="0"/>
                <a:cs typeface="Times New Roman" panose="02020603050405020304" pitchFamily="18" charset="0"/>
              </a:rPr>
            </a:br>
            <a:r>
              <a:rPr lang="en-US" sz="2000" b="0" strike="noStrike" spc="0" dirty="0" err="1">
                <a:latin typeface="+mn-lt"/>
                <a:ea typeface="Calibri" panose="020F0502020204030204" pitchFamily="34" charset="0"/>
                <a:cs typeface="Times New Roman" panose="02020603050405020304" pitchFamily="18" charset="0"/>
              </a:rPr>
              <a:t>Afbeelding</a:t>
            </a:r>
            <a:r>
              <a:rPr lang="en-US" sz="2000" b="0" strike="noStrike" spc="0" dirty="0">
                <a:latin typeface="+mn-lt"/>
                <a:ea typeface="Calibri" panose="020F0502020204030204" pitchFamily="34" charset="0"/>
                <a:cs typeface="Times New Roman" panose="02020603050405020304" pitchFamily="18" charset="0"/>
              </a:rPr>
              <a:t> </a:t>
            </a:r>
            <a:r>
              <a:rPr lang="en-US" sz="2000" b="0" strike="noStrike" spc="0" dirty="0" err="1">
                <a:latin typeface="+mn-lt"/>
                <a:ea typeface="Calibri" panose="020F0502020204030204" pitchFamily="34" charset="0"/>
                <a:cs typeface="Times New Roman" panose="02020603050405020304" pitchFamily="18" charset="0"/>
              </a:rPr>
              <a:t>tijdschrift</a:t>
            </a:r>
            <a:r>
              <a:rPr lang="en-US" sz="2000" b="0" strike="noStrike" spc="0" dirty="0">
                <a:latin typeface="+mn-lt"/>
                <a:ea typeface="Calibri" panose="020F0502020204030204" pitchFamily="34" charset="0"/>
                <a:cs typeface="Times New Roman" panose="02020603050405020304" pitchFamily="18" charset="0"/>
              </a:rPr>
              <a:t>:</a:t>
            </a:r>
            <a:r>
              <a:rPr lang="nl-NL" sz="2000" b="0" i="1" strike="noStrike" spc="0" dirty="0">
                <a:latin typeface="Calibri" panose="020F0502020204030204" pitchFamily="34" charset="0"/>
                <a:ea typeface="Calibri" panose="020F0502020204030204" pitchFamily="34" charset="0"/>
                <a:cs typeface="Times New Roman" panose="02020603050405020304" pitchFamily="18" charset="0"/>
              </a:rPr>
              <a:t> A</a:t>
            </a:r>
            <a:r>
              <a:rPr lang="nl-NL" sz="2000" i="1" dirty="0">
                <a:latin typeface="Calibri" panose="020F0502020204030204" pitchFamily="34" charset="0"/>
                <a:ea typeface="Calibri" panose="020F0502020204030204" pitchFamily="34" charset="0"/>
              </a:rPr>
              <a:t>fbeelding: door onbekend (bron: Katholiek Documentatiecentrum)</a:t>
            </a:r>
            <a:r>
              <a:rPr lang="nl-NL" sz="3600" b="1" dirty="0">
                <a:latin typeface="Calibri" panose="020F0502020204030204" pitchFamily="34" charset="0"/>
                <a:ea typeface="Calibri" panose="020F0502020204030204" pitchFamily="34" charset="0"/>
                <a:cs typeface="Times New Roman" panose="02020603050405020304" pitchFamily="18" charset="0"/>
              </a:rPr>
              <a:t> </a:t>
            </a:r>
            <a:br>
              <a:rPr lang="en-US" sz="2000" b="0" strike="noStrike" spc="0" dirty="0">
                <a:latin typeface="+mn-lt"/>
                <a:ea typeface="Calibri" panose="020F0502020204030204" pitchFamily="34" charset="0"/>
                <a:cs typeface="Times New Roman" panose="02020603050405020304" pitchFamily="18" charset="0"/>
              </a:rPr>
            </a:br>
            <a:r>
              <a:rPr lang="nl-NL" sz="2000" b="0" strike="noStrike" spc="0" dirty="0">
                <a:latin typeface="+mn-lt"/>
                <a:ea typeface="Calibri" panose="020F0502020204030204" pitchFamily="34" charset="0"/>
                <a:cs typeface="Times New Roman" panose="02020603050405020304" pitchFamily="18" charset="0"/>
              </a:rPr>
              <a:t>Afbeelding gymnastiekles: </a:t>
            </a:r>
            <a:r>
              <a:rPr lang="nl-NL" sz="1800" i="1" dirty="0">
                <a:effectLst/>
                <a:latin typeface="Calibri" panose="020F0502020204030204" pitchFamily="34" charset="0"/>
                <a:ea typeface="Calibri" panose="020F0502020204030204" pitchFamily="34" charset="0"/>
                <a:cs typeface="Times New Roman (Body CS)"/>
              </a:rPr>
              <a:t>Afbeelding: uit album 1912, Gymnastiekles (Katholiek Documentatie Centrum, </a:t>
            </a:r>
            <a:r>
              <a:rPr lang="nl-NL" sz="1800" i="1" dirty="0" err="1">
                <a:effectLst/>
                <a:latin typeface="Calibri" panose="020F0502020204030204" pitchFamily="34" charset="0"/>
                <a:ea typeface="Calibri" panose="020F0502020204030204" pitchFamily="34" charset="0"/>
                <a:cs typeface="Times New Roman (Body CS)"/>
              </a:rPr>
              <a:t>inv</a:t>
            </a:r>
            <a:r>
              <a:rPr lang="nl-NL" sz="1800" i="1" dirty="0">
                <a:effectLst/>
                <a:latin typeface="Calibri" panose="020F0502020204030204" pitchFamily="34" charset="0"/>
                <a:ea typeface="Calibri" panose="020F0502020204030204" pitchFamily="34" charset="0"/>
                <a:cs typeface="Times New Roman (Body CS)"/>
              </a:rPr>
              <a:t>. nr. </a:t>
            </a:r>
            <a:r>
              <a:rPr lang="nl-NL" sz="1800" i="1" dirty="0" err="1">
                <a:effectLst/>
                <a:latin typeface="Calibri" panose="020F0502020204030204" pitchFamily="34" charset="0"/>
                <a:ea typeface="Calibri" panose="020F0502020204030204" pitchFamily="34" charset="0"/>
                <a:cs typeface="Times New Roman (Body CS)"/>
              </a:rPr>
              <a:t>Alfo</a:t>
            </a:r>
            <a:r>
              <a:rPr lang="nl-NL" sz="1800" i="1" dirty="0">
                <a:effectLst/>
                <a:latin typeface="Calibri" panose="020F0502020204030204" pitchFamily="34" charset="0"/>
                <a:ea typeface="Calibri" panose="020F0502020204030204" pitchFamily="34" charset="0"/>
                <a:cs typeface="Times New Roman (Body CS)"/>
              </a:rPr>
              <a:t> 296). Collectie: Katholiek Documentatie Centrum. </a:t>
            </a:r>
            <a:endParaRPr lang="en-NL" sz="1800" i="1" dirty="0">
              <a:effectLst/>
              <a:latin typeface="Calibri" panose="020F0502020204030204" pitchFamily="34" charset="0"/>
              <a:ea typeface="Calibri" panose="020F0502020204030204" pitchFamily="34" charset="0"/>
              <a:cs typeface="Times New Roman (Body CS)"/>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nl-NL" sz="2000" b="0" strike="noStrike" spc="-1" dirty="0">
              <a:latin typeface="Calibri"/>
            </a:endParaRPr>
          </a:p>
          <a:p>
            <a:pPr>
              <a:lnSpc>
                <a:spcPct val="100000"/>
              </a:lnSpc>
              <a:tabLst>
                <a:tab pos="0" algn="l"/>
              </a:tabLst>
            </a:pPr>
            <a:endParaRPr lang="nl-NL" sz="2000" b="0" strike="noStrike" spc="-1" dirty="0">
              <a:latin typeface="Calibri"/>
            </a:endParaRPr>
          </a:p>
          <a:p>
            <a:pPr>
              <a:lnSpc>
                <a:spcPct val="100000"/>
              </a:lnSpc>
              <a:tabLst>
                <a:tab pos="0" algn="l"/>
              </a:tabLst>
            </a:pPr>
            <a:endParaRPr lang="nl-NL" sz="2000" b="0" strike="noStrike" spc="-1" dirty="0">
              <a:latin typeface="Calibri"/>
            </a:endParaRPr>
          </a:p>
          <a:p>
            <a:endParaRPr lang="en-NL" dirty="0"/>
          </a:p>
        </p:txBody>
      </p:sp>
      <p:sp>
        <p:nvSpPr>
          <p:cNvPr id="4" name="Slide Number Placeholder 3"/>
          <p:cNvSpPr>
            <a:spLocks noGrp="1"/>
          </p:cNvSpPr>
          <p:nvPr>
            <p:ph type="sldNum" sz="quarter" idx="5"/>
          </p:nvPr>
        </p:nvSpPr>
        <p:spPr/>
        <p:txBody>
          <a:bodyPr/>
          <a:lstStyle/>
          <a:p>
            <a:fld id="{34EA6D44-E98F-483E-BDDF-F649B2F3910C}" type="slidenum">
              <a:rPr lang="en-NL" smtClean="0"/>
              <a:t>6</a:t>
            </a:fld>
            <a:endParaRPr lang="en-NL"/>
          </a:p>
        </p:txBody>
      </p:sp>
    </p:spTree>
    <p:extLst>
      <p:ext uri="{BB962C8B-B14F-4D97-AF65-F5344CB8AC3E}">
        <p14:creationId xmlns:p14="http://schemas.microsoft.com/office/powerpoint/2010/main" val="294207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nl-NL" sz="1200" b="1" strike="noStrike" spc="-1" dirty="0">
                <a:latin typeface="Calibri"/>
              </a:rPr>
              <a:t>Links</a:t>
            </a:r>
            <a:r>
              <a:rPr lang="nl-NL" sz="1200" b="0" strike="noStrike" spc="-1" dirty="0">
                <a:latin typeface="Calibri"/>
              </a:rPr>
              <a:t>: een blad uit een fotoalbum van de Broeders van Dongen, dat in het Katholiek Documentatie Centrum in Nijmegen wordt bewaard. Het fotoalbum, of deze foto daarin, noemen we een </a:t>
            </a:r>
            <a:r>
              <a:rPr lang="nl-NL" sz="1200" b="1" strike="noStrike" spc="-1" dirty="0">
                <a:latin typeface="Calibri"/>
              </a:rPr>
              <a:t>primaire bron</a:t>
            </a:r>
            <a:r>
              <a:rPr lang="nl-NL" sz="1200" b="0" strike="noStrike" spc="-1" dirty="0">
                <a:latin typeface="Calibri"/>
              </a:rPr>
              <a:t>. Dat is niet altijd een origineel – van deze foto zijn bijvoorbeeld meer afdrukken gemaakt. </a:t>
            </a:r>
          </a:p>
          <a:p>
            <a:pPr>
              <a:lnSpc>
                <a:spcPct val="100000"/>
              </a:lnSpc>
              <a:tabLst>
                <a:tab pos="0" algn="l"/>
              </a:tabLst>
            </a:pPr>
            <a:endParaRPr lang="nl-NL" sz="1200" b="0" strike="noStrike" spc="-1"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nl-NL" sz="1200" b="1" strike="noStrike" spc="-1" dirty="0">
                <a:latin typeface="Calibri"/>
              </a:rPr>
              <a:t>Rechts: </a:t>
            </a:r>
            <a:r>
              <a:rPr lang="nl-NL" sz="1200" b="0" strike="noStrike" spc="-1" dirty="0">
                <a:latin typeface="Calibri"/>
              </a:rPr>
              <a:t>Uit het fotoalbum zijn foto’s gekopieerd voor het gedenkboek ter gelegenheid van het vijftigjarig bestaan van het </a:t>
            </a:r>
            <a:r>
              <a:rPr lang="nl-NL" sz="1200" b="0" strike="noStrike" spc="-1" dirty="0" err="1">
                <a:latin typeface="Calibri"/>
              </a:rPr>
              <a:t>Vincentius</a:t>
            </a:r>
            <a:r>
              <a:rPr lang="nl-NL" sz="1200" b="0" strike="noStrike" spc="-1" dirty="0">
                <a:latin typeface="Calibri"/>
              </a:rPr>
              <a:t> Weeshuis dat in 1936 werd gevierd. Het gedenkboek kun je beschouwen als een </a:t>
            </a:r>
            <a:r>
              <a:rPr lang="nl-NL" sz="1200" b="1" strike="noStrike" spc="-1" dirty="0">
                <a:latin typeface="Calibri"/>
              </a:rPr>
              <a:t>secundaire bron</a:t>
            </a:r>
            <a:r>
              <a:rPr lang="nl-NL" sz="1200" b="0" strike="noStrike" spc="-1" dirty="0">
                <a:latin typeface="Calibri"/>
              </a:rPr>
              <a:t>: een boek waarin gebruik gemaakt wordt van bronnen, waarmee een geschiedverhaal wordt verteld.</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nl-NL" sz="1200" b="0" strike="noStrike" spc="-1"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nl-NL" sz="1200" b="0" strike="noStrike" spc="-1" dirty="0">
              <a:latin typeface="Calibri"/>
            </a:endParaRPr>
          </a:p>
          <a:p>
            <a:pPr marL="0" lvl="0" indent="0">
              <a:buClr>
                <a:srgbClr val="7030A0"/>
              </a:buClr>
              <a:buFont typeface="+mj-lt"/>
              <a:buNone/>
              <a:tabLst>
                <a:tab pos="228600" algn="l"/>
              </a:tabLst>
            </a:pPr>
            <a:r>
              <a:rPr lang="nl-NL" sz="1200" b="0" strike="noStrike" spc="-1" dirty="0">
                <a:latin typeface="Calibri"/>
              </a:rPr>
              <a:t>Bron links: </a:t>
            </a:r>
            <a:r>
              <a:rPr lang="nl-NL" sz="1800" dirty="0">
                <a:effectLst/>
                <a:latin typeface="Cambria" panose="02040503050406030204" pitchFamily="18" charset="0"/>
                <a:ea typeface="Calibri" panose="020F0502020204030204" pitchFamily="34" charset="0"/>
                <a:cs typeface="Times New Roman" panose="02020603050405020304" pitchFamily="18" charset="0"/>
              </a:rPr>
              <a:t>Foto’s vakantiekolonie te </a:t>
            </a:r>
            <a:r>
              <a:rPr lang="nl-NL" sz="1800" dirty="0" err="1">
                <a:effectLst/>
                <a:latin typeface="Cambria" panose="02040503050406030204" pitchFamily="18" charset="0"/>
                <a:ea typeface="Calibri" panose="020F0502020204030204" pitchFamily="34" charset="0"/>
                <a:cs typeface="Times New Roman" panose="02020603050405020304" pitchFamily="18" charset="0"/>
              </a:rPr>
              <a:t>Tjitjoeroeg</a:t>
            </a:r>
            <a:r>
              <a:rPr lang="nl-NL" sz="1800" dirty="0">
                <a:effectLst/>
                <a:latin typeface="Cambria" panose="02040503050406030204" pitchFamily="18" charset="0"/>
                <a:ea typeface="Calibri" panose="020F0502020204030204" pitchFamily="34" charset="0"/>
                <a:cs typeface="Times New Roman" panose="02020603050405020304" pitchFamily="18" charset="0"/>
              </a:rPr>
              <a:t> (</a:t>
            </a:r>
            <a:r>
              <a:rPr lang="nl-NL" sz="1800" dirty="0" err="1">
                <a:effectLst/>
                <a:latin typeface="Cambria" panose="02040503050406030204" pitchFamily="18" charset="0"/>
                <a:ea typeface="Calibri" panose="020F0502020204030204" pitchFamily="34" charset="0"/>
                <a:cs typeface="Times New Roman" panose="02020603050405020304" pitchFamily="18" charset="0"/>
              </a:rPr>
              <a:t>Cicurug</a:t>
            </a:r>
            <a:r>
              <a:rPr lang="nl-NL" sz="1800" dirty="0">
                <a:effectLst/>
                <a:latin typeface="Cambria" panose="02040503050406030204" pitchFamily="18" charset="0"/>
                <a:ea typeface="Calibri" panose="020F0502020204030204" pitchFamily="34" charset="0"/>
                <a:cs typeface="Times New Roman" panose="02020603050405020304" pitchFamily="18" charset="0"/>
              </a:rPr>
              <a:t>),  Katholiek Documentatie Centrum ALFO 319.</a:t>
            </a:r>
          </a:p>
          <a:p>
            <a:pPr marL="0" lvl="0" indent="0">
              <a:buClr>
                <a:srgbClr val="7030A0"/>
              </a:buClr>
              <a:buFont typeface="+mj-lt"/>
              <a:buNone/>
              <a:tabLst>
                <a:tab pos="228600" algn="l"/>
              </a:tabLst>
            </a:pPr>
            <a:r>
              <a:rPr lang="nl-NL" sz="1800" dirty="0">
                <a:effectLst/>
                <a:latin typeface="Cambria" panose="02040503050406030204" pitchFamily="18" charset="0"/>
                <a:ea typeface="Calibri" panose="020F0502020204030204" pitchFamily="34" charset="0"/>
                <a:cs typeface="Cambria" panose="02040503050406030204" pitchFamily="18" charset="0"/>
              </a:rPr>
              <a:t>Collectie: Katholiek Documentatie Centrum.</a:t>
            </a:r>
            <a:br>
              <a:rPr lang="nl-NL" sz="1800" dirty="0">
                <a:effectLst/>
                <a:latin typeface="Cambria" panose="02040503050406030204" pitchFamily="18" charset="0"/>
                <a:ea typeface="Calibri" panose="020F0502020204030204" pitchFamily="34" charset="0"/>
                <a:cs typeface="Cambria" panose="02040503050406030204" pitchFamily="18" charset="0"/>
              </a:rPr>
            </a:br>
            <a:r>
              <a:rPr lang="nl-NL" sz="1800" i="1" dirty="0">
                <a:solidFill>
                  <a:srgbClr val="211D1E"/>
                </a:solidFill>
                <a:effectLst/>
                <a:latin typeface="Calibri" panose="020F0502020204030204" pitchFamily="34" charset="0"/>
                <a:ea typeface="Calibri" panose="020F0502020204030204" pitchFamily="34" charset="0"/>
                <a:cs typeface="Times New Roman" panose="02020603050405020304" pitchFamily="18" charset="0"/>
              </a:rPr>
              <a:t>Auteursrecht onbekend. Mocht u van mening zijn (auteurs)rechten te kunnen doen gelden op deze bron, dan verzoeken wij u om contact op te nemen met het Wetenschapsknooppunt Radboud Universiteit.</a:t>
            </a:r>
            <a:endParaRPr lang="en-NL" sz="1800"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buClr>
                <a:srgbClr val="7030A0"/>
              </a:buClr>
              <a:buFont typeface="+mj-lt"/>
              <a:buNone/>
              <a:tabLst>
                <a:tab pos="228600" algn="l"/>
              </a:tabLst>
            </a:pPr>
            <a:br>
              <a:rPr lang="nl-NL" sz="1200" b="0" strike="noStrike" spc="-1" dirty="0">
                <a:latin typeface="Calibri"/>
              </a:rPr>
            </a:br>
            <a:r>
              <a:rPr lang="nl-NL" sz="1200" b="0" strike="noStrike" spc="-1" dirty="0">
                <a:latin typeface="Calibri"/>
              </a:rPr>
              <a:t>Bron rechts: </a:t>
            </a:r>
            <a:r>
              <a:rPr lang="nl-NL" sz="1800" dirty="0">
                <a:effectLst/>
                <a:latin typeface="Cambria" panose="02040503050406030204" pitchFamily="18" charset="0"/>
                <a:ea typeface="Calibri" panose="020F0502020204030204" pitchFamily="34" charset="0"/>
                <a:cs typeface="Times New Roman" panose="02020603050405020304" pitchFamily="18" charset="0"/>
              </a:rPr>
              <a:t>Foto’s + onderschriften, in het </a:t>
            </a:r>
            <a:r>
              <a:rPr lang="nl-NL" sz="1800" i="1" dirty="0">
                <a:effectLst/>
                <a:latin typeface="Cambria" panose="02040503050406030204" pitchFamily="18" charset="0"/>
                <a:ea typeface="Calibri" panose="020F0502020204030204" pitchFamily="34" charset="0"/>
                <a:cs typeface="Times New Roman" panose="02020603050405020304" pitchFamily="18" charset="0"/>
              </a:rPr>
              <a:t>Gedenkboek </a:t>
            </a:r>
            <a:r>
              <a:rPr lang="nl-NL" sz="1800" i="1" dirty="0" err="1">
                <a:effectLst/>
                <a:latin typeface="Cambria" panose="02040503050406030204" pitchFamily="18" charset="0"/>
                <a:ea typeface="Calibri" panose="020F0502020204030204" pitchFamily="34" charset="0"/>
                <a:cs typeface="Times New Roman" panose="02020603050405020304" pitchFamily="18" charset="0"/>
              </a:rPr>
              <a:t>Vincentiusgesticht</a:t>
            </a:r>
            <a:r>
              <a:rPr lang="nl-NL" sz="1800" dirty="0">
                <a:effectLst/>
                <a:latin typeface="Cambria" panose="02040503050406030204" pitchFamily="18" charset="0"/>
                <a:ea typeface="Calibri" panose="020F0502020204030204" pitchFamily="34" charset="0"/>
                <a:cs typeface="Times New Roman" panose="02020603050405020304" pitchFamily="18" charset="0"/>
              </a:rPr>
              <a:t> 1886-1936 (gemaakt in 1936, voor het 50-jarig bestaan).</a:t>
            </a:r>
          </a:p>
          <a:p>
            <a:pPr marL="0" lvl="0" indent="0">
              <a:buClr>
                <a:srgbClr val="7030A0"/>
              </a:buClr>
              <a:buFont typeface="+mj-lt"/>
              <a:buNone/>
              <a:tabLst>
                <a:tab pos="228600" algn="l"/>
              </a:tabLst>
            </a:pPr>
            <a:r>
              <a:rPr lang="nl-NL" sz="1800" dirty="0">
                <a:effectLst/>
                <a:latin typeface="Cambria" panose="02040503050406030204" pitchFamily="18" charset="0"/>
                <a:ea typeface="Calibri" panose="020F0502020204030204" pitchFamily="34" charset="0"/>
                <a:cs typeface="Cambria" panose="02040503050406030204" pitchFamily="18" charset="0"/>
              </a:rPr>
              <a:t>Collectie: Katholiek Documentatie Centrum.</a:t>
            </a:r>
            <a:endParaRPr lang="en-NL"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lang="nl-NL" sz="1200" b="0" strike="noStrike" spc="-1" dirty="0">
              <a:latin typeface="Calibri"/>
            </a:endParaRPr>
          </a:p>
          <a:p>
            <a:endParaRPr lang="en-NL" dirty="0"/>
          </a:p>
          <a:p>
            <a:endParaRPr lang="en-NL" dirty="0"/>
          </a:p>
        </p:txBody>
      </p:sp>
      <p:sp>
        <p:nvSpPr>
          <p:cNvPr id="4" name="Slide Number Placeholder 3"/>
          <p:cNvSpPr>
            <a:spLocks noGrp="1"/>
          </p:cNvSpPr>
          <p:nvPr>
            <p:ph type="sldNum" sz="quarter" idx="5"/>
          </p:nvPr>
        </p:nvSpPr>
        <p:spPr/>
        <p:txBody>
          <a:bodyPr/>
          <a:lstStyle/>
          <a:p>
            <a:fld id="{34EA6D44-E98F-483E-BDDF-F649B2F3910C}" type="slidenum">
              <a:rPr lang="en-NL" smtClean="0"/>
              <a:t>7</a:t>
            </a:fld>
            <a:endParaRPr lang="en-NL"/>
          </a:p>
        </p:txBody>
      </p:sp>
    </p:spTree>
    <p:extLst>
      <p:ext uri="{BB962C8B-B14F-4D97-AF65-F5344CB8AC3E}">
        <p14:creationId xmlns:p14="http://schemas.microsoft.com/office/powerpoint/2010/main" val="295526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nl-NL" sz="1200" b="0" strike="noStrike" spc="-1" dirty="0">
                <a:latin typeface="Calibri"/>
              </a:rPr>
              <a:t>Hoe haal je informatie uit een bron en hoe weeg je die informatie? Historici doen dat door vragen te stellen aan de bron. De antwoorden maken duidelijk:</a:t>
            </a:r>
          </a:p>
          <a:p>
            <a:pPr marL="457200" indent="-457200">
              <a:lnSpc>
                <a:spcPct val="100000"/>
              </a:lnSpc>
              <a:buAutoNum type="arabicPeriod"/>
            </a:pPr>
            <a:r>
              <a:rPr lang="nl-NL" sz="1200" b="0" strike="noStrike" spc="-1" dirty="0">
                <a:latin typeface="Calibri"/>
              </a:rPr>
              <a:t>om wat voor soort bron het gaat</a:t>
            </a:r>
          </a:p>
          <a:p>
            <a:pPr marL="457200" indent="-457200">
              <a:lnSpc>
                <a:spcPct val="100000"/>
              </a:lnSpc>
              <a:buAutoNum type="arabicPeriod"/>
            </a:pPr>
            <a:r>
              <a:rPr lang="nl-NL" sz="1200" b="0" strike="noStrike" spc="-1" dirty="0">
                <a:latin typeface="Calibri"/>
              </a:rPr>
              <a:t>wat voor soort informatie de bron bevat en door wie of wat die informatie is gekleurd.</a:t>
            </a:r>
          </a:p>
          <a:p>
            <a:pPr marL="0" indent="0">
              <a:lnSpc>
                <a:spcPct val="100000"/>
              </a:lnSpc>
              <a:buNone/>
            </a:pPr>
            <a:endParaRPr lang="nl-NL" sz="1200" b="0" strike="noStrike" spc="-1" dirty="0">
              <a:latin typeface="Calibri"/>
            </a:endParaRPr>
          </a:p>
          <a:p>
            <a:pPr marL="0" indent="0">
              <a:lnSpc>
                <a:spcPct val="100000"/>
              </a:lnSpc>
              <a:buNone/>
            </a:pPr>
            <a:r>
              <a:rPr lang="nl-NL" sz="1200" b="0" strike="noStrike" spc="-1" dirty="0">
                <a:latin typeface="Calibri"/>
              </a:rPr>
              <a:t>Op de dia zie je een blad uit een fotoalbum met vier foto’s. Laten we ons op de foto linksboven concentreren, waarop je een groep kinderen ziet dammen.</a:t>
            </a:r>
            <a:br>
              <a:rPr lang="nl-NL" sz="1200" b="0" strike="noStrike" spc="-1" dirty="0">
                <a:latin typeface="Calibri"/>
              </a:rPr>
            </a:br>
            <a:endParaRPr lang="nl-NL" sz="1200" b="0" strike="noStrike" spc="-1" dirty="0">
              <a:latin typeface="Calibri"/>
            </a:endParaRPr>
          </a:p>
          <a:p>
            <a:pPr marL="457200" indent="-457200">
              <a:lnSpc>
                <a:spcPct val="100000"/>
              </a:lnSpc>
              <a:buAutoNum type="arabicPeriod"/>
            </a:pPr>
            <a:r>
              <a:rPr lang="nl-NL" sz="1200" b="1" strike="noStrike" spc="-1" dirty="0">
                <a:latin typeface="Calibri"/>
              </a:rPr>
              <a:t>Wat voor soort bron is het? </a:t>
            </a:r>
            <a:br>
              <a:rPr lang="nl-NL" sz="1200" b="1" strike="noStrike" spc="-1" dirty="0">
                <a:latin typeface="Calibri"/>
              </a:rPr>
            </a:br>
            <a:r>
              <a:rPr lang="nl-NL" sz="1200" b="0" strike="noStrike" spc="-1" dirty="0">
                <a:latin typeface="Calibri"/>
              </a:rPr>
              <a:t>Het is een foto waarop een twee groepjes kinderen die aan het dammen zijn. De foto staat in een album dat eigendom was van een van de katholieke broeders die in het Sint </a:t>
            </a:r>
            <a:r>
              <a:rPr lang="nl-NL" sz="1200" b="0" strike="noStrike" spc="-1" dirty="0" err="1">
                <a:latin typeface="Calibri"/>
              </a:rPr>
              <a:t>Vinentiusweeshuis</a:t>
            </a:r>
            <a:r>
              <a:rPr lang="nl-NL" sz="1200" b="0" strike="noStrike" spc="-1" dirty="0">
                <a:latin typeface="Calibri"/>
              </a:rPr>
              <a:t> werkte. </a:t>
            </a:r>
            <a:br>
              <a:rPr lang="nl-NL" sz="1200" b="0" strike="noStrike" spc="-1" dirty="0">
                <a:latin typeface="Calibri"/>
              </a:rPr>
            </a:br>
            <a:endParaRPr lang="nl-NL" sz="1200" b="1" strike="noStrike" spc="-1" dirty="0">
              <a:latin typeface="Calibri"/>
            </a:endParaRPr>
          </a:p>
          <a:p>
            <a:pPr marL="457200" indent="-457200">
              <a:lnSpc>
                <a:spcPct val="100000"/>
              </a:lnSpc>
              <a:buAutoNum type="arabicPeriod"/>
            </a:pPr>
            <a:r>
              <a:rPr lang="nl-NL" sz="1200" b="1" strike="noStrike" spc="-1" dirty="0">
                <a:latin typeface="Calibri"/>
              </a:rPr>
              <a:t>Wie heeft deze bron gemaakt? </a:t>
            </a:r>
            <a:br>
              <a:rPr lang="nl-NL" sz="1200" b="1" strike="noStrike" spc="-1" dirty="0">
                <a:latin typeface="Calibri"/>
              </a:rPr>
            </a:br>
            <a:r>
              <a:rPr lang="nl-NL" sz="1200" b="0" strike="noStrike" spc="-1" dirty="0">
                <a:latin typeface="Calibri"/>
              </a:rPr>
              <a:t>Dat weten we eigenlijk niet. Het is gemaakt door een fotograaf, misschien wel een beroepsfotograaf die op bezoek kwam, of juist een van de katholieke broeders die foto’s maakte als hobby. Dezelfde vraag kun je ook stellen over het hele album: wie heeft het fotoalbum gemaakt? Wie heeft de foto’s uitgezocht? Wie heeft er dingen bijgeschreven en de kleine tekeningetjes tussen de foto’s gemaakt?</a:t>
            </a:r>
            <a:br>
              <a:rPr lang="nl-NL" sz="1200" b="0" strike="noStrike" spc="-1" dirty="0">
                <a:latin typeface="Calibri"/>
              </a:rPr>
            </a:br>
            <a:endParaRPr lang="nl-NL" sz="1200" b="1" strike="noStrike" spc="-1" dirty="0">
              <a:latin typeface="Calibri"/>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1200" b="1" strike="noStrike" spc="-1" dirty="0">
                <a:latin typeface="Calibri"/>
              </a:rPr>
              <a:t>Waar en wanneer is deze bron gemaakt? </a:t>
            </a:r>
            <a:br>
              <a:rPr lang="nl-NL" sz="1200" b="1" strike="noStrike" spc="-1" dirty="0">
                <a:latin typeface="Calibri"/>
              </a:rPr>
            </a:br>
            <a:r>
              <a:rPr lang="nl-NL" sz="1200" b="0" strike="noStrike" spc="-1" dirty="0">
                <a:latin typeface="Calibri"/>
              </a:rPr>
              <a:t>De foto is in het </a:t>
            </a:r>
            <a:r>
              <a:rPr lang="nl-NL" sz="1200" b="0" strike="noStrike" spc="-1" dirty="0" err="1">
                <a:latin typeface="Calibri"/>
              </a:rPr>
              <a:t>Vincentiusweershuis</a:t>
            </a:r>
            <a:r>
              <a:rPr lang="nl-NL" sz="1200" b="0" strike="noStrike" spc="-1" dirty="0">
                <a:latin typeface="Calibri"/>
              </a:rPr>
              <a:t> gemaakt. Als we weten van welke broeder dit album was, dan kunnen we misschien in andere bronnen vinden wanneer hij in het </a:t>
            </a:r>
            <a:r>
              <a:rPr lang="nl-NL" sz="1200" b="0" strike="noStrike" spc="-1" dirty="0" err="1">
                <a:latin typeface="Calibri"/>
              </a:rPr>
              <a:t>Vincentiusweeshuis</a:t>
            </a:r>
            <a:r>
              <a:rPr lang="nl-NL" sz="1200" b="0" strike="noStrike" spc="-1" dirty="0">
                <a:latin typeface="Calibri"/>
              </a:rPr>
              <a:t> werkte. Dat kan dan een hint zijn voor wanneer de foto is gemaakt. Het album waar de foto in zit, kan ergens anders gemaakt zijn en ook veel later zijn samengesteld. Let op: wees kritisch over bronnen die niet in de tijd zelf zijn gemaakt.</a:t>
            </a:r>
          </a:p>
          <a:p>
            <a:pPr marL="457200" indent="-457200">
              <a:lnSpc>
                <a:spcPct val="100000"/>
              </a:lnSpc>
              <a:buAutoNum type="arabicPeriod"/>
            </a:pPr>
            <a:endParaRPr lang="nl-NL" sz="1200" b="0" strike="noStrike" spc="-1" dirty="0">
              <a:latin typeface="Calibri"/>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1200" b="1" strike="noStrike" spc="-1" dirty="0">
                <a:latin typeface="Calibri"/>
              </a:rPr>
              <a:t>Waarom is de foto gemaakt? </a:t>
            </a:r>
            <a:br>
              <a:rPr lang="nl-NL" sz="1200" b="1" strike="noStrike" spc="-1" dirty="0">
                <a:latin typeface="Calibri"/>
              </a:rPr>
            </a:br>
            <a:r>
              <a:rPr lang="nl-NL" sz="1200" b="0" strike="noStrike" spc="-1" dirty="0">
                <a:latin typeface="Calibri"/>
              </a:rPr>
              <a:t>Liep de fotograaf toevallig langs en maakte die een foto? Of is de foto gemaakt om het </a:t>
            </a:r>
            <a:r>
              <a:rPr lang="nl-NL" sz="1200" b="0" strike="noStrike" spc="-1" dirty="0" err="1">
                <a:latin typeface="Calibri"/>
              </a:rPr>
              <a:t>Vincentiusweeshuis</a:t>
            </a:r>
            <a:r>
              <a:rPr lang="nl-NL" sz="1200" b="0" strike="noStrike" spc="-1" dirty="0">
                <a:latin typeface="Calibri"/>
              </a:rPr>
              <a:t> mooi in beeld te zetten? Om deze vragen te beantwoorden moeten we eigenlijk weten wie de foto heeft gemaakt. Let op: de foto hoeft niet per se voor dit album gemaakt te zijn. </a:t>
            </a:r>
            <a:br>
              <a:rPr lang="nl-NL" sz="1200" b="0" strike="noStrike" spc="-1" dirty="0">
                <a:latin typeface="Calibri"/>
              </a:rPr>
            </a:br>
            <a:br>
              <a:rPr lang="nl-NL" sz="1200" b="0" strike="noStrike" spc="-1" dirty="0">
                <a:latin typeface="Calibri"/>
              </a:rPr>
            </a:br>
            <a:r>
              <a:rPr lang="nl-NL" sz="1200" b="0" strike="noStrike" spc="-1" dirty="0">
                <a:latin typeface="Calibri"/>
              </a:rPr>
              <a:t>Dezelfde vraag kun je ook weer stellen over het hele album: waarom is het album gemaakt? Waar kan de foto of het album voor gebruikt zijn? Misschien heeft een broeder wel dit album cadeau gekregen toen hij terugkeerde naar Nederland, als herinnering aan het </a:t>
            </a:r>
            <a:r>
              <a:rPr lang="nl-NL" sz="1200" b="0" strike="noStrike" spc="-1" dirty="0" err="1">
                <a:latin typeface="Calibri"/>
              </a:rPr>
              <a:t>Vincentiusweeshuis</a:t>
            </a:r>
            <a:r>
              <a:rPr lang="nl-NL" sz="1200" b="0" strike="noStrike" spc="-1" dirty="0">
                <a:latin typeface="Calibri"/>
              </a:rPr>
              <a:t>. We weten het niet, meer onderzoek is nodig. Wat doen jullie trouwens zelf met een foto?</a:t>
            </a:r>
            <a:br>
              <a:rPr lang="nl-NL" sz="1200" b="0" strike="noStrike" spc="-1" dirty="0">
                <a:latin typeface="Calibri"/>
              </a:rPr>
            </a:br>
            <a:endParaRPr lang="nl-NL" sz="1200" b="1" strike="noStrike" spc="-1" dirty="0">
              <a:latin typeface="Calibri"/>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nl-NL" sz="1200" b="1" strike="noStrike" spc="-1" dirty="0">
                <a:latin typeface="Calibri"/>
              </a:rPr>
              <a:t>Voor wie is de foto gemaakt? </a:t>
            </a:r>
            <a:br>
              <a:rPr lang="nl-NL" sz="1200" b="1" strike="noStrike" spc="-1" dirty="0">
                <a:latin typeface="Calibri"/>
              </a:rPr>
            </a:br>
            <a:r>
              <a:rPr lang="nl-NL" sz="1200" b="0" strike="noStrike" spc="-1" dirty="0">
                <a:latin typeface="Calibri"/>
              </a:rPr>
              <a:t>Ook dat is een lastige vraag. Als we weten wie de foto heeft gemaakt, kunnen we misschien meer onderzoeken over voor wie die is gemaakt.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nl-NL" sz="1200" b="0" strike="noStrike" spc="-1"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strike="noStrike" spc="-1" dirty="0">
                <a:latin typeface="Calibri"/>
              </a:rPr>
              <a:t>Je ziet dus maar, niet bij alle vragen weten het antwoord (al). Dat is niet erg, het is juist goed om te weten wat je nog niet weet. Dan kunnen we daarna bedenken waar we de antwoorden die we zoeken wel kunnen vinden.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strike="noStrike" spc="-1"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strike="noStrike" spc="-1" dirty="0">
              <a:latin typeface="Calibri"/>
            </a:endParaRPr>
          </a:p>
          <a:p>
            <a:pPr marL="0" lvl="0" indent="0">
              <a:buClr>
                <a:srgbClr val="7030A0"/>
              </a:buClr>
              <a:buFont typeface="+mj-lt"/>
              <a:buNone/>
              <a:tabLst>
                <a:tab pos="228600" algn="l"/>
              </a:tabLst>
            </a:pPr>
            <a:r>
              <a:rPr lang="nl-NL" sz="1200" b="0" strike="noStrike" spc="-1" dirty="0">
                <a:latin typeface="Calibri"/>
              </a:rPr>
              <a:t>Bron: </a:t>
            </a:r>
            <a:r>
              <a:rPr lang="nl-NL" sz="1200" dirty="0">
                <a:effectLst/>
                <a:latin typeface="Cambria" panose="02040503050406030204" pitchFamily="18" charset="0"/>
                <a:ea typeface="Calibri" panose="020F0502020204030204" pitchFamily="34" charset="0"/>
                <a:cs typeface="Times New Roman" panose="02020603050405020304" pitchFamily="18" charset="0"/>
              </a:rPr>
              <a:t>Foto’s vakantiekolonie te </a:t>
            </a:r>
            <a:r>
              <a:rPr lang="nl-NL" sz="1200" dirty="0" err="1">
                <a:effectLst/>
                <a:latin typeface="Cambria" panose="02040503050406030204" pitchFamily="18" charset="0"/>
                <a:ea typeface="Calibri" panose="020F0502020204030204" pitchFamily="34" charset="0"/>
                <a:cs typeface="Times New Roman" panose="02020603050405020304" pitchFamily="18" charset="0"/>
              </a:rPr>
              <a:t>Tjitjoeroeg</a:t>
            </a:r>
            <a:r>
              <a:rPr lang="nl-NL" sz="1200" dirty="0">
                <a:effectLst/>
                <a:latin typeface="Cambria" panose="02040503050406030204" pitchFamily="18" charset="0"/>
                <a:ea typeface="Calibri" panose="020F0502020204030204" pitchFamily="34" charset="0"/>
                <a:cs typeface="Times New Roman" panose="02020603050405020304" pitchFamily="18" charset="0"/>
              </a:rPr>
              <a:t> (</a:t>
            </a:r>
            <a:r>
              <a:rPr lang="nl-NL" sz="1200" dirty="0" err="1">
                <a:effectLst/>
                <a:latin typeface="Cambria" panose="02040503050406030204" pitchFamily="18" charset="0"/>
                <a:ea typeface="Calibri" panose="020F0502020204030204" pitchFamily="34" charset="0"/>
                <a:cs typeface="Times New Roman" panose="02020603050405020304" pitchFamily="18" charset="0"/>
              </a:rPr>
              <a:t>Cicurug</a:t>
            </a:r>
            <a:r>
              <a:rPr lang="nl-NL" sz="1200" dirty="0">
                <a:effectLst/>
                <a:latin typeface="Cambria" panose="02040503050406030204" pitchFamily="18" charset="0"/>
                <a:ea typeface="Calibri" panose="020F0502020204030204" pitchFamily="34" charset="0"/>
                <a:cs typeface="Times New Roman" panose="02020603050405020304" pitchFamily="18" charset="0"/>
              </a:rPr>
              <a:t>),  Katholiek Documentatie Centrum ALFO 319.</a:t>
            </a:r>
          </a:p>
          <a:p>
            <a:pPr marL="0" lvl="0" indent="0">
              <a:buClr>
                <a:srgbClr val="7030A0"/>
              </a:buClr>
              <a:buFont typeface="+mj-lt"/>
              <a:buNone/>
              <a:tabLst>
                <a:tab pos="228600" algn="l"/>
              </a:tabLst>
            </a:pPr>
            <a:r>
              <a:rPr lang="nl-NL" sz="1200" dirty="0">
                <a:effectLst/>
                <a:latin typeface="Cambria" panose="02040503050406030204" pitchFamily="18" charset="0"/>
                <a:ea typeface="Calibri" panose="020F0502020204030204" pitchFamily="34" charset="0"/>
                <a:cs typeface="Cambria" panose="02040503050406030204" pitchFamily="18" charset="0"/>
              </a:rPr>
              <a:t>Collectie: Katholiek Documentatie Centrum.</a:t>
            </a:r>
            <a:br>
              <a:rPr lang="nl-NL" sz="1200" dirty="0">
                <a:effectLst/>
                <a:latin typeface="Cambria" panose="02040503050406030204" pitchFamily="18" charset="0"/>
                <a:ea typeface="Calibri" panose="020F0502020204030204" pitchFamily="34" charset="0"/>
                <a:cs typeface="Cambria" panose="02040503050406030204" pitchFamily="18" charset="0"/>
              </a:rPr>
            </a:br>
            <a:r>
              <a:rPr lang="nl-NL" sz="1200" i="1" dirty="0">
                <a:solidFill>
                  <a:srgbClr val="211D1E"/>
                </a:solidFill>
                <a:effectLst/>
                <a:latin typeface="Calibri" panose="020F0502020204030204" pitchFamily="34" charset="0"/>
                <a:ea typeface="Calibri" panose="020F0502020204030204" pitchFamily="34" charset="0"/>
                <a:cs typeface="Times New Roman" panose="02020603050405020304" pitchFamily="18" charset="0"/>
              </a:rPr>
              <a:t>Auteursrecht onbekend. Mocht u van mening zijn (auteurs)rechten te kunnen doen gelden op deze bron, dan verzoeken wij u om contact op te nemen met het Wetenschapsknooppunt Radboud Universiteit.</a:t>
            </a:r>
            <a:endParaRPr lang="en-NL" sz="12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strike="noStrike" spc="-1" dirty="0">
              <a:latin typeface="Calibri"/>
            </a:endParaRPr>
          </a:p>
          <a:p>
            <a:pPr marL="216000" indent="-216000">
              <a:lnSpc>
                <a:spcPct val="100000"/>
              </a:lnSpc>
            </a:pPr>
            <a:endParaRPr lang="nl-NL" sz="1200" b="0" strike="noStrike" spc="-1" dirty="0">
              <a:latin typeface="Calibri"/>
            </a:endParaRPr>
          </a:p>
          <a:p>
            <a:endParaRPr lang="en-NL" dirty="0"/>
          </a:p>
        </p:txBody>
      </p:sp>
      <p:sp>
        <p:nvSpPr>
          <p:cNvPr id="4" name="Slide Number Placeholder 3"/>
          <p:cNvSpPr>
            <a:spLocks noGrp="1"/>
          </p:cNvSpPr>
          <p:nvPr>
            <p:ph type="sldNum" sz="quarter" idx="5"/>
          </p:nvPr>
        </p:nvSpPr>
        <p:spPr/>
        <p:txBody>
          <a:bodyPr/>
          <a:lstStyle/>
          <a:p>
            <a:fld id="{34EA6D44-E98F-483E-BDDF-F649B2F3910C}" type="slidenum">
              <a:rPr lang="en-NL" smtClean="0"/>
              <a:t>8</a:t>
            </a:fld>
            <a:endParaRPr lang="en-NL"/>
          </a:p>
        </p:txBody>
      </p:sp>
    </p:spTree>
    <p:extLst>
      <p:ext uri="{BB962C8B-B14F-4D97-AF65-F5344CB8AC3E}">
        <p14:creationId xmlns:p14="http://schemas.microsoft.com/office/powerpoint/2010/main" val="321784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nl-NL" sz="1200" b="1" strike="noStrike" spc="-1" dirty="0">
                <a:latin typeface="Calibri"/>
              </a:rPr>
              <a:t>Bevat de bron informatie waarmee je de vraag kunt beantwoorden? Welke informatie is dat?</a:t>
            </a:r>
          </a:p>
          <a:p>
            <a:pPr marL="216000" indent="-216000">
              <a:lnSpc>
                <a:spcPct val="100000"/>
              </a:lnSpc>
            </a:pPr>
            <a:r>
              <a:rPr lang="nl-NL" sz="1200" b="0" strike="noStrike" spc="-1" dirty="0">
                <a:latin typeface="Calibri"/>
              </a:rPr>
              <a:t>Op deze foto zie je twee groepjes kinderen die aan het dammen zijn. Om ze heen staan nog meer kinderen en er kijkt ook een broeder mee. </a:t>
            </a:r>
          </a:p>
          <a:p>
            <a:pPr marL="216000" indent="-216000">
              <a:lnSpc>
                <a:spcPct val="100000"/>
              </a:lnSpc>
            </a:pPr>
            <a:endParaRPr lang="nl-NL" sz="1200" b="0" strike="noStrike" spc="-1" dirty="0">
              <a:latin typeface="Calibri"/>
            </a:endParaRPr>
          </a:p>
          <a:p>
            <a:pPr marL="216000" indent="-216000">
              <a:lnSpc>
                <a:spcPct val="100000"/>
              </a:lnSpc>
            </a:pPr>
            <a:r>
              <a:rPr lang="nl-NL" sz="1200" b="1" strike="noStrike" spc="-1" dirty="0">
                <a:latin typeface="Calibri"/>
              </a:rPr>
              <a:t>Lees nog een keer jullie antwoorden in de tabel. Hoe betrouwbaar vinden jullie deze informatie dan?</a:t>
            </a:r>
          </a:p>
          <a:p>
            <a:pPr marL="216000" indent="-216000">
              <a:lnSpc>
                <a:spcPct val="100000"/>
              </a:lnSpc>
            </a:pPr>
            <a:r>
              <a:rPr lang="nl-NL" sz="1200" b="0" strike="noStrike" spc="-1" dirty="0">
                <a:latin typeface="Calibri"/>
              </a:rPr>
              <a:t>We weten niet waarom de foto is gemaakt. Liep de fotograaf toevallig voorbij, of is de foto in scene gezet. Wat we ook niet weten, is of de kinderen hier aan het spelen zijn in hun vrije tijd, of dat ze bijvoorbeeld les krijgen in dammen. </a:t>
            </a:r>
          </a:p>
          <a:p>
            <a:pPr marL="216000" indent="-216000">
              <a:lnSpc>
                <a:spcPct val="100000"/>
              </a:lnSpc>
            </a:pPr>
            <a:endParaRPr lang="nl-NL" sz="1200" b="0" strike="noStrike" spc="-1" dirty="0">
              <a:latin typeface="Calibri"/>
            </a:endParaRPr>
          </a:p>
          <a:p>
            <a:pPr marL="216000" indent="-216000">
              <a:lnSpc>
                <a:spcPct val="100000"/>
              </a:lnSpc>
            </a:pPr>
            <a:r>
              <a:rPr lang="nl-NL" sz="1200" b="1" strike="noStrike" spc="-1" dirty="0">
                <a:latin typeface="Calibri"/>
              </a:rPr>
              <a:t>Kunnen jullie andere bronnen bedenken die helpen met deze vraag beantwoorden?</a:t>
            </a:r>
          </a:p>
          <a:p>
            <a:pPr marL="216000" indent="-216000">
              <a:lnSpc>
                <a:spcPct val="100000"/>
              </a:lnSpc>
            </a:pPr>
            <a:r>
              <a:rPr lang="nl-NL" sz="1200" b="0" strike="noStrike" spc="-1" dirty="0">
                <a:latin typeface="Calibri"/>
              </a:rPr>
              <a:t>Laat hier de leerlingen eerst over nadenken met elkaar. Bronnen gemaakt door de pupillen in </a:t>
            </a:r>
            <a:r>
              <a:rPr lang="nl-NL" sz="1200" b="0" strike="noStrike" spc="-1" dirty="0" err="1">
                <a:latin typeface="Calibri"/>
              </a:rPr>
              <a:t>Vincentius</a:t>
            </a:r>
            <a:r>
              <a:rPr lang="nl-NL" sz="1200" b="0" strike="noStrike" spc="-1" dirty="0">
                <a:latin typeface="Calibri"/>
              </a:rPr>
              <a:t> zelf zouden bijvoorbeeld antwoord kunnen geven. Of misschien informatie over de tijdsindeling van de pupillen.</a:t>
            </a:r>
          </a:p>
          <a:p>
            <a:pPr marL="216000" indent="-216000">
              <a:lnSpc>
                <a:spcPct val="100000"/>
              </a:lnSpc>
            </a:pPr>
            <a:endParaRPr lang="nl-NL" sz="1200" b="0" strike="noStrike" spc="-1" dirty="0">
              <a:latin typeface="Calibri"/>
            </a:endParaRPr>
          </a:p>
          <a:p>
            <a:pPr marL="216000" indent="-216000">
              <a:lnSpc>
                <a:spcPct val="100000"/>
              </a:lnSpc>
            </a:pPr>
            <a:r>
              <a:rPr lang="nl-NL" sz="1200" b="1" strike="noStrike" spc="-1" dirty="0">
                <a:latin typeface="Calibri"/>
              </a:rPr>
              <a:t>Wat voor soorten bronnen zijn dat?</a:t>
            </a:r>
          </a:p>
          <a:p>
            <a:pPr marL="216000" indent="-216000">
              <a:lnSpc>
                <a:spcPct val="100000"/>
              </a:lnSpc>
            </a:pPr>
            <a:r>
              <a:rPr lang="nl-NL" sz="1200" b="0" strike="noStrike" spc="-1" dirty="0">
                <a:latin typeface="Calibri"/>
              </a:rPr>
              <a:t>Denk bijvoorbeeld aan een dagboek van een pupil die geschreven is in zijn tijd in het </a:t>
            </a:r>
            <a:r>
              <a:rPr lang="nl-NL" sz="1200" b="0" strike="noStrike" spc="-1" dirty="0" err="1">
                <a:latin typeface="Calibri"/>
              </a:rPr>
              <a:t>Vincentiusweeshuis</a:t>
            </a:r>
            <a:r>
              <a:rPr lang="nl-NL" sz="1200" b="0" strike="noStrike" spc="-1" dirty="0">
                <a:latin typeface="Calibri"/>
              </a:rPr>
              <a:t> of misschien een rooster van het </a:t>
            </a:r>
            <a:r>
              <a:rPr lang="nl-NL" sz="1200" b="0" strike="noStrike" spc="-1" dirty="0" err="1">
                <a:latin typeface="Calibri"/>
              </a:rPr>
              <a:t>Vincentius</a:t>
            </a:r>
            <a:r>
              <a:rPr lang="nl-NL" sz="1200" b="0" strike="noStrike" spc="-1" dirty="0">
                <a:latin typeface="Calibri"/>
              </a:rPr>
              <a:t> waaruit blijkt of leerlingen vrije tijd hebben.</a:t>
            </a:r>
          </a:p>
          <a:p>
            <a:pPr marL="0" indent="0">
              <a:lnSpc>
                <a:spcPct val="100000"/>
              </a:lnSpc>
              <a:buFontTx/>
              <a:buNone/>
            </a:pPr>
            <a:endParaRPr lang="nl-NL" sz="1200" b="0" strike="noStrike" spc="-1" dirty="0">
              <a:latin typeface="Calibri"/>
            </a:endParaRPr>
          </a:p>
          <a:p>
            <a:pPr marL="0" indent="0">
              <a:lnSpc>
                <a:spcPct val="100000"/>
              </a:lnSpc>
              <a:buFontTx/>
              <a:buNone/>
            </a:pPr>
            <a:r>
              <a:rPr lang="nl-NL" sz="1200" b="0" strike="noStrike" spc="-1" dirty="0">
                <a:latin typeface="Calibri"/>
              </a:rPr>
              <a:t>Afbeelding fotoalbum Van Dongen: A</a:t>
            </a:r>
            <a:r>
              <a:rPr lang="nl-NL" sz="1200" i="1" dirty="0">
                <a:latin typeface="Calibri" panose="020F0502020204030204" pitchFamily="34" charset="0"/>
                <a:ea typeface="Calibri" panose="020F0502020204030204" pitchFamily="34" charset="0"/>
              </a:rPr>
              <a:t>fbeelding: door onbekend (bron: Katholiek Documentatiecentrum)</a:t>
            </a:r>
            <a:r>
              <a:rPr lang="nl-NL" sz="2000" b="1" dirty="0">
                <a:latin typeface="Calibri" panose="020F0502020204030204" pitchFamily="34" charset="0"/>
                <a:ea typeface="Calibri" panose="020F0502020204030204" pitchFamily="34" charset="0"/>
                <a:cs typeface="Times New Roman" panose="02020603050405020304" pitchFamily="18" charset="0"/>
              </a:rPr>
              <a:t> </a:t>
            </a:r>
            <a:endParaRPr lang="nl-NL" sz="1200" b="0" strike="noStrike" spc="-1" dirty="0">
              <a:latin typeface="Calibri"/>
            </a:endParaRPr>
          </a:p>
          <a:p>
            <a:pPr marL="0" indent="0">
              <a:lnSpc>
                <a:spcPct val="100000"/>
              </a:lnSpc>
              <a:buFontTx/>
              <a:buNone/>
            </a:pPr>
            <a:endParaRPr lang="nl-NL" sz="1200" b="0" strike="noStrike" spc="-1" dirty="0">
              <a:latin typeface="Calibri"/>
            </a:endParaRPr>
          </a:p>
          <a:p>
            <a:pPr marL="0" indent="0">
              <a:lnSpc>
                <a:spcPct val="100000"/>
              </a:lnSpc>
              <a:buFontTx/>
              <a:buNone/>
            </a:pPr>
            <a:endParaRPr lang="nl-NL" sz="1200" b="0" strike="noStrike" spc="-1" dirty="0">
              <a:latin typeface="Calibri"/>
            </a:endParaRPr>
          </a:p>
          <a:p>
            <a:pPr marL="0" lvl="0" indent="0">
              <a:buClr>
                <a:srgbClr val="7030A0"/>
              </a:buClr>
              <a:buFont typeface="+mj-lt"/>
              <a:buNone/>
              <a:tabLst>
                <a:tab pos="228600" algn="l"/>
              </a:tabLst>
            </a:pPr>
            <a:r>
              <a:rPr lang="nl-NL" sz="1200" b="0" strike="noStrike" spc="-1" dirty="0">
                <a:latin typeface="Calibri"/>
              </a:rPr>
              <a:t>Bron: </a:t>
            </a:r>
            <a:r>
              <a:rPr lang="nl-NL" sz="1200" dirty="0">
                <a:effectLst/>
                <a:latin typeface="Cambria" panose="02040503050406030204" pitchFamily="18" charset="0"/>
                <a:ea typeface="Calibri" panose="020F0502020204030204" pitchFamily="34" charset="0"/>
                <a:cs typeface="Times New Roman" panose="02020603050405020304" pitchFamily="18" charset="0"/>
              </a:rPr>
              <a:t>Foto’s vakantiekolonie te </a:t>
            </a:r>
            <a:r>
              <a:rPr lang="nl-NL" sz="1200" dirty="0" err="1">
                <a:effectLst/>
                <a:latin typeface="Cambria" panose="02040503050406030204" pitchFamily="18" charset="0"/>
                <a:ea typeface="Calibri" panose="020F0502020204030204" pitchFamily="34" charset="0"/>
                <a:cs typeface="Times New Roman" panose="02020603050405020304" pitchFamily="18" charset="0"/>
              </a:rPr>
              <a:t>Tjitjoeroeg</a:t>
            </a:r>
            <a:r>
              <a:rPr lang="nl-NL" sz="1200" dirty="0">
                <a:effectLst/>
                <a:latin typeface="Cambria" panose="02040503050406030204" pitchFamily="18" charset="0"/>
                <a:ea typeface="Calibri" panose="020F0502020204030204" pitchFamily="34" charset="0"/>
                <a:cs typeface="Times New Roman" panose="02020603050405020304" pitchFamily="18" charset="0"/>
              </a:rPr>
              <a:t> (</a:t>
            </a:r>
            <a:r>
              <a:rPr lang="nl-NL" sz="1200" dirty="0" err="1">
                <a:effectLst/>
                <a:latin typeface="Cambria" panose="02040503050406030204" pitchFamily="18" charset="0"/>
                <a:ea typeface="Calibri" panose="020F0502020204030204" pitchFamily="34" charset="0"/>
                <a:cs typeface="Times New Roman" panose="02020603050405020304" pitchFamily="18" charset="0"/>
              </a:rPr>
              <a:t>Cicurug</a:t>
            </a:r>
            <a:r>
              <a:rPr lang="nl-NL" sz="1200" dirty="0">
                <a:effectLst/>
                <a:latin typeface="Cambria" panose="02040503050406030204" pitchFamily="18" charset="0"/>
                <a:ea typeface="Calibri" panose="020F0502020204030204" pitchFamily="34" charset="0"/>
                <a:cs typeface="Times New Roman" panose="02020603050405020304" pitchFamily="18" charset="0"/>
              </a:rPr>
              <a:t>),  Katholiek Documentatie Centrum ALFO 319.</a:t>
            </a:r>
          </a:p>
          <a:p>
            <a:pPr marL="0" lvl="0" indent="0">
              <a:buClr>
                <a:srgbClr val="7030A0"/>
              </a:buClr>
              <a:buFont typeface="+mj-lt"/>
              <a:buNone/>
              <a:tabLst>
                <a:tab pos="228600" algn="l"/>
              </a:tabLst>
            </a:pPr>
            <a:r>
              <a:rPr lang="nl-NL" sz="1200" dirty="0">
                <a:effectLst/>
                <a:latin typeface="Cambria" panose="02040503050406030204" pitchFamily="18" charset="0"/>
                <a:ea typeface="Calibri" panose="020F0502020204030204" pitchFamily="34" charset="0"/>
                <a:cs typeface="Cambria" panose="02040503050406030204" pitchFamily="18" charset="0"/>
              </a:rPr>
              <a:t>Collectie: Katholiek Documentatie Centrum.</a:t>
            </a:r>
            <a:br>
              <a:rPr lang="nl-NL" sz="1200" dirty="0">
                <a:effectLst/>
                <a:latin typeface="Cambria" panose="02040503050406030204" pitchFamily="18" charset="0"/>
                <a:ea typeface="Calibri" panose="020F0502020204030204" pitchFamily="34" charset="0"/>
                <a:cs typeface="Cambria" panose="02040503050406030204" pitchFamily="18" charset="0"/>
              </a:rPr>
            </a:br>
            <a:r>
              <a:rPr lang="nl-NL" sz="1200" i="1" dirty="0">
                <a:solidFill>
                  <a:srgbClr val="211D1E"/>
                </a:solidFill>
                <a:effectLst/>
                <a:latin typeface="Calibri" panose="020F0502020204030204" pitchFamily="34" charset="0"/>
                <a:ea typeface="Calibri" panose="020F0502020204030204" pitchFamily="34" charset="0"/>
                <a:cs typeface="Times New Roman" panose="02020603050405020304" pitchFamily="18" charset="0"/>
              </a:rPr>
              <a:t>Auteursrecht onbekend. Mocht u van mening zijn (auteurs)rechten te kunnen doen gelden op deze bron, dan verzoeken wij u om contact op te nemen met het Wetenschapsknooppunt Radboud Universiteit.</a:t>
            </a:r>
            <a:endParaRPr lang="en-NL"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lnSpc>
                <a:spcPct val="100000"/>
              </a:lnSpc>
              <a:buFontTx/>
              <a:buNone/>
            </a:pPr>
            <a:endParaRPr lang="nl-NL" sz="1200" b="0" strike="noStrike" spc="-1" dirty="0">
              <a:latin typeface="Calibri"/>
            </a:endParaRPr>
          </a:p>
          <a:p>
            <a:endParaRPr lang="en-NL" dirty="0"/>
          </a:p>
        </p:txBody>
      </p:sp>
      <p:sp>
        <p:nvSpPr>
          <p:cNvPr id="4" name="Slide Number Placeholder 3"/>
          <p:cNvSpPr>
            <a:spLocks noGrp="1"/>
          </p:cNvSpPr>
          <p:nvPr>
            <p:ph type="sldNum" sz="quarter" idx="5"/>
          </p:nvPr>
        </p:nvSpPr>
        <p:spPr/>
        <p:txBody>
          <a:bodyPr/>
          <a:lstStyle/>
          <a:p>
            <a:fld id="{34EA6D44-E98F-483E-BDDF-F649B2F3910C}" type="slidenum">
              <a:rPr lang="en-NL" smtClean="0"/>
              <a:t>9</a:t>
            </a:fld>
            <a:endParaRPr lang="en-NL"/>
          </a:p>
        </p:txBody>
      </p:sp>
    </p:spTree>
    <p:extLst>
      <p:ext uri="{BB962C8B-B14F-4D97-AF65-F5344CB8AC3E}">
        <p14:creationId xmlns:p14="http://schemas.microsoft.com/office/powerpoint/2010/main" val="353595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D8BB-2897-4886-FCE4-6395EFE1A77C}"/>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24B06D16-D4C2-3297-06DA-D93A5C0FD3CA}"/>
              </a:ext>
            </a:extLst>
          </p:cNvPr>
          <p:cNvSpPr>
            <a:spLocks noGrp="1"/>
          </p:cNvSpPr>
          <p:nvPr>
            <p:ph type="dt" sz="half" idx="10"/>
          </p:nvPr>
        </p:nvSpPr>
        <p:spPr/>
        <p:txBody>
          <a:bodyPr/>
          <a:lstStyle/>
          <a:p>
            <a:fld id="{97AE62A4-4E24-4928-9A8A-A0D239C68510}" type="datetimeFigureOut">
              <a:rPr lang="en-NL" smtClean="0"/>
              <a:t>12/12/2022</a:t>
            </a:fld>
            <a:endParaRPr lang="en-NL"/>
          </a:p>
        </p:txBody>
      </p:sp>
      <p:sp>
        <p:nvSpPr>
          <p:cNvPr id="4" name="Footer Placeholder 3">
            <a:extLst>
              <a:ext uri="{FF2B5EF4-FFF2-40B4-BE49-F238E27FC236}">
                <a16:creationId xmlns:a16="http://schemas.microsoft.com/office/drawing/2014/main" id="{4D6397F3-7068-564B-4AD2-E240FD435174}"/>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4F68E3D6-FACE-51F8-FBCB-279E1973D8EB}"/>
              </a:ext>
            </a:extLst>
          </p:cNvPr>
          <p:cNvSpPr>
            <a:spLocks noGrp="1"/>
          </p:cNvSpPr>
          <p:nvPr>
            <p:ph type="sldNum" sz="quarter" idx="12"/>
          </p:nvPr>
        </p:nvSpPr>
        <p:spPr/>
        <p:txBody>
          <a:bodyPr/>
          <a:lstStyle/>
          <a:p>
            <a:fld id="{244F03CC-CE2B-410F-8DC8-ACBE53C46EA4}" type="slidenum">
              <a:rPr lang="en-NL" smtClean="0"/>
              <a:t>‹#›</a:t>
            </a:fld>
            <a:endParaRPr lang="en-NL"/>
          </a:p>
        </p:txBody>
      </p:sp>
    </p:spTree>
    <p:extLst>
      <p:ext uri="{BB962C8B-B14F-4D97-AF65-F5344CB8AC3E}">
        <p14:creationId xmlns:p14="http://schemas.microsoft.com/office/powerpoint/2010/main" val="21019666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7060D-7BB4-E161-B387-AEB1BD75B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1D97D97D-0196-0914-0631-282A71E38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B157B52B-0123-241A-7720-2F8AA8DA9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E62A4-4E24-4928-9A8A-A0D239C68510}" type="datetimeFigureOut">
              <a:rPr lang="en-NL" smtClean="0"/>
              <a:t>12/12/2022</a:t>
            </a:fld>
            <a:endParaRPr lang="en-NL"/>
          </a:p>
        </p:txBody>
      </p:sp>
      <p:sp>
        <p:nvSpPr>
          <p:cNvPr id="5" name="Footer Placeholder 4">
            <a:extLst>
              <a:ext uri="{FF2B5EF4-FFF2-40B4-BE49-F238E27FC236}">
                <a16:creationId xmlns:a16="http://schemas.microsoft.com/office/drawing/2014/main" id="{AED23D91-2EB8-84CA-43B8-A8633F223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F7D19B25-AEC3-4FB0-93E1-BBBB4535F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F03CC-CE2B-410F-8DC8-ACBE53C46EA4}" type="slidenum">
              <a:rPr lang="en-NL" smtClean="0"/>
              <a:t>‹#›</a:t>
            </a:fld>
            <a:endParaRPr lang="en-NL"/>
          </a:p>
        </p:txBody>
      </p:sp>
    </p:spTree>
    <p:extLst>
      <p:ext uri="{BB962C8B-B14F-4D97-AF65-F5344CB8AC3E}">
        <p14:creationId xmlns:p14="http://schemas.microsoft.com/office/powerpoint/2010/main" val="346428163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CE944E-0D54-AAF9-886F-5AFB4B33FFDA}"/>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20B0F620-9724-DBBB-62DC-C95E2675579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6076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0F0F87-0891-5EEB-44BF-BFFB7AD0D116}"/>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AE61E394-7520-D099-2C60-49AD2F94045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817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CB65B9-6772-89E4-E60A-49779075B454}"/>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0847DE4D-332C-BC1E-6072-8ADCCD0C338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357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FB921D-497D-6334-7CF6-FB019B24FB4E}"/>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AEA3B1F1-45A9-B4AC-6CC7-29E67D37E6A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172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5E6A11-5D8E-5396-BFA7-B23565E11AFB}"/>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DFDD3575-8872-3CA4-8118-D2F67E0CC5A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938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A70E0D-5B6D-66DF-B30A-76A144CC613A}"/>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4E1A73B1-2517-7BBF-CA9B-F85CEA9757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871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4235DB-9749-626A-243B-770CB894B773}"/>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B9BD4099-44DD-8CB1-3824-B4A953B595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950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7183CE-3729-E4C2-E51F-0CE62A5F657F}"/>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3F245B29-7479-F784-BB52-7949604012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6740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10449F-3F10-9B4E-DDE1-B507045EAD01}"/>
              </a:ext>
            </a:extLst>
          </p:cNvPr>
          <p:cNvSpPr>
            <a:spLocks noGrp="1"/>
          </p:cNvSpPr>
          <p:nvPr>
            <p:ph type="title"/>
          </p:nvPr>
        </p:nvSpPr>
        <p:spPr/>
        <p:txBody>
          <a:bodyPr/>
          <a:lstStyle/>
          <a:p>
            <a:endParaRPr lang="en-NL"/>
          </a:p>
        </p:txBody>
      </p:sp>
      <p:pic>
        <p:nvPicPr>
          <p:cNvPr id="3" name="Picture 2">
            <a:extLst>
              <a:ext uri="{FF2B5EF4-FFF2-40B4-BE49-F238E27FC236}">
                <a16:creationId xmlns:a16="http://schemas.microsoft.com/office/drawing/2014/main" id="{43BDAABA-D4D3-1F26-C683-EDCFA27CF7F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8381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Widescreen</PresentationFormat>
  <Paragraphs>69</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Bommel, E. van (Eef)</dc:creator>
  <cp:lastModifiedBy>Kause, H.B. (Hanne)</cp:lastModifiedBy>
  <cp:revision>2</cp:revision>
  <dcterms:created xsi:type="dcterms:W3CDTF">2022-12-09T12:28:40Z</dcterms:created>
  <dcterms:modified xsi:type="dcterms:W3CDTF">2022-12-12T10:09:36Z</dcterms:modified>
</cp:coreProperties>
</file>